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D5A8BC-4CF7-45A9-8990-1243E97D41CE}" type="datetimeFigureOut">
              <a:rPr lang="en-US" smtClean="0"/>
              <a:t>8/1/2019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13A623-DC6B-4B35-9C2E-3BC7A5CB1C57}" type="slidenum">
              <a:rPr lang="en-US" smtClean="0"/>
              <a:t>‹#›</a:t>
            </a:fld>
            <a:endParaRPr lang="en-US"/>
          </a:p>
        </p:txBody>
      </p:sp>
    </p:spTree>
    <p:extLst>
      <p:ext uri="{BB962C8B-B14F-4D97-AF65-F5344CB8AC3E}">
        <p14:creationId xmlns:p14="http://schemas.microsoft.com/office/powerpoint/2010/main" val="3101669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Transience</a:t>
            </a:r>
            <a:r>
              <a:rPr lang="en-US" baseline="0" dirty="0" smtClean="0"/>
              <a:t> memory sin occurs </a:t>
            </a:r>
            <a:r>
              <a:rPr lang="en-US" sz="1200" kern="1200" dirty="0" smtClean="0">
                <a:solidFill>
                  <a:schemeClr val="tx1"/>
                </a:solidFill>
                <a:effectLst/>
                <a:latin typeface="+mn-lt"/>
                <a:ea typeface="+mn-ea"/>
                <a:cs typeface="+mn-cs"/>
              </a:rPr>
              <a:t>when memory for facts and events normally becomes less accessible over time. For instance, studies have identified that amnesic patients can exhibit entirely normal performance on long-term memory tasks as learning pairs of allied words, however, they exhibit nearly instant forgetting on such immediate memory tasks as digit span.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2</a:t>
            </a:fld>
            <a:endParaRPr lang="en-US"/>
          </a:p>
        </p:txBody>
      </p:sp>
    </p:spTree>
    <p:extLst>
      <p:ext uri="{BB962C8B-B14F-4D97-AF65-F5344CB8AC3E}">
        <p14:creationId xmlns:p14="http://schemas.microsoft.com/office/powerpoint/2010/main" val="28912654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absent-</a:t>
            </a:r>
            <a:r>
              <a:rPr lang="en-US" dirty="0" err="1" smtClean="0"/>
              <a:t>mindness</a:t>
            </a:r>
            <a:r>
              <a:rPr lang="en-US" dirty="0" smtClean="0"/>
              <a:t> memory</a:t>
            </a:r>
            <a:r>
              <a:rPr lang="en-US" baseline="0" dirty="0" smtClean="0"/>
              <a:t> sin is a situation which occurs when </a:t>
            </a:r>
            <a:r>
              <a:rPr lang="en-US" dirty="0" smtClean="0"/>
              <a:t>Forgetting occurs because insufficient attention is devoted to a stimulus at the time of encoding or retrieval or because attended information is processed hastily.</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sz="1200" kern="1200" dirty="0" smtClean="0">
                <a:solidFill>
                  <a:schemeClr val="tx1"/>
                </a:solidFill>
                <a:effectLst/>
                <a:latin typeface="+mn-lt"/>
                <a:ea typeface="+mn-ea"/>
                <a:cs typeface="+mn-cs"/>
              </a:rPr>
              <a:t>For instance, an absent-mindedness scenario is when one drives past the store on his way home and it fails to remind him to get groceries. In this instance, the store did not trigger his attention, so he forgets about his grocery shopping plan. Thus, this in a psychological perspective, this situation can be described as a failure of attention at the time when memory retrieval is necessary.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3</a:t>
            </a:fld>
            <a:endParaRPr lang="en-US"/>
          </a:p>
        </p:txBody>
      </p:sp>
    </p:spTree>
    <p:extLst>
      <p:ext uri="{BB962C8B-B14F-4D97-AF65-F5344CB8AC3E}">
        <p14:creationId xmlns:p14="http://schemas.microsoft.com/office/powerpoint/2010/main" val="663813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Blocking</a:t>
            </a:r>
            <a:r>
              <a:rPr lang="en-US" sz="1200" b="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is a memory sin attributed to circumstances when something is indeed encoded in our memory and should be easily available in the given situation, but simply will not come to mind. For example, you may be watching football with friends, and you happen to know about that tall guy with dyed hair, but at that particular moment you fail to get his name, despite you knowing the guy and his name. </a:t>
            </a:r>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4</a:t>
            </a:fld>
            <a:endParaRPr lang="en-US"/>
          </a:p>
        </p:txBody>
      </p:sp>
    </p:spTree>
    <p:extLst>
      <p:ext uri="{BB962C8B-B14F-4D97-AF65-F5344CB8AC3E}">
        <p14:creationId xmlns:p14="http://schemas.microsoft.com/office/powerpoint/2010/main" val="4084229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Misattribution is a memory sin, that is characterized with correct recalling of a memory but the source is mixed up. For example, a friend of mine at campus said he was so sure that he had achieved 76 in psychology. But, it later turned out that he had only got 56 marks in the subject, and the 76 marks was in a completely different psychology .</a:t>
            </a:r>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5</a:t>
            </a:fld>
            <a:endParaRPr lang="en-US"/>
          </a:p>
        </p:txBody>
      </p:sp>
    </p:spTree>
    <p:extLst>
      <p:ext uri="{BB962C8B-B14F-4D97-AF65-F5344CB8AC3E}">
        <p14:creationId xmlns:p14="http://schemas.microsoft.com/office/powerpoint/2010/main" val="378770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Suggestibility refers to the acceptance of false suggestions made by others. In this case, memories can be influenced by simple emphasis on certain aspects of the past memories. For example, an eyewitness might witness a crime being committed by a man wearing a white suit. However, later in the evening news he sees that the perpetrator was wearing a black suit instead. This prompts the witness to start remembering the man in a black suit instead of the man in the white suit, whom he had witnessed offending. </a:t>
            </a:r>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6</a:t>
            </a:fld>
            <a:endParaRPr lang="en-US"/>
          </a:p>
        </p:txBody>
      </p:sp>
    </p:spTree>
    <p:extLst>
      <p:ext uri="{BB962C8B-B14F-4D97-AF65-F5344CB8AC3E}">
        <p14:creationId xmlns:p14="http://schemas.microsoft.com/office/powerpoint/2010/main" val="3084973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Bias memory sin is attributed to occasions when people's recollections tend to exaggerate the consistency between their past and present attitudes, beliefs, and feelings. For example, an individual who might have been going through a bad relationship might now come to recall completely negative takes on past relationships too.</a:t>
            </a:r>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7</a:t>
            </a:fld>
            <a:endParaRPr lang="en-US"/>
          </a:p>
        </p:txBody>
      </p:sp>
    </p:spTree>
    <p:extLst>
      <p:ext uri="{BB962C8B-B14F-4D97-AF65-F5344CB8AC3E}">
        <p14:creationId xmlns:p14="http://schemas.microsoft.com/office/powerpoint/2010/main" val="4271105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Persistence is a sin of memory which doesn’t let an individual forget unwanted recollections of the past. It is a sin responsible for the condition called Post Traumatic Stress Disorder. For example, in 20118 summer festive season, James lost control of the steering wheel while driving upcountry due to bad condition of the road, this scenario resulted in the death of Bond, his little brother. Now, even though it was not deliberate and James is not to blame for the accident, James takes it upon himself and he simply cannot let go the feeling of guilt and that depressing memory. </a:t>
            </a:r>
          </a:p>
          <a:p>
            <a:endParaRPr lang="en-US" dirty="0"/>
          </a:p>
        </p:txBody>
      </p:sp>
      <p:sp>
        <p:nvSpPr>
          <p:cNvPr id="4" name="Slide Number Placeholder 3"/>
          <p:cNvSpPr>
            <a:spLocks noGrp="1"/>
          </p:cNvSpPr>
          <p:nvPr>
            <p:ph type="sldNum" sz="quarter" idx="10"/>
          </p:nvPr>
        </p:nvSpPr>
        <p:spPr/>
        <p:txBody>
          <a:bodyPr/>
          <a:lstStyle/>
          <a:p>
            <a:fld id="{A013A623-DC6B-4B35-9C2E-3BC7A5CB1C57}" type="slidenum">
              <a:rPr lang="en-US" smtClean="0"/>
              <a:t>8</a:t>
            </a:fld>
            <a:endParaRPr lang="en-US"/>
          </a:p>
        </p:txBody>
      </p:sp>
    </p:spTree>
    <p:extLst>
      <p:ext uri="{BB962C8B-B14F-4D97-AF65-F5344CB8AC3E}">
        <p14:creationId xmlns:p14="http://schemas.microsoft.com/office/powerpoint/2010/main" val="25888661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D4A8326B-F435-47A5-B230-522A7CF51AB0}" type="datetimeFigureOut">
              <a:rPr lang="en-US" smtClean="0"/>
              <a:t>8/1/2019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D7BF4516-37B9-40EE-B0F7-3ABF3C067CF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BF4516-37B9-40EE-B0F7-3ABF3C067CF3}"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BF4516-37B9-40EE-B0F7-3ABF3C067CF3}"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BF4516-37B9-40EE-B0F7-3ABF3C067CF3}"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7BF4516-37B9-40EE-B0F7-3ABF3C067CF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7BF4516-37B9-40EE-B0F7-3ABF3C067CF3}"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D7BF4516-37B9-40EE-B0F7-3ABF3C067CF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D4A8326B-F435-47A5-B230-522A7CF51AB0}" type="datetimeFigureOut">
              <a:rPr lang="en-US" smtClean="0"/>
              <a:t>8/1/2019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7BF4516-37B9-40EE-B0F7-3ABF3C067CF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D4A8326B-F435-47A5-B230-522A7CF51AB0}" type="datetimeFigureOut">
              <a:rPr lang="en-US" smtClean="0"/>
              <a:t>8/1/2019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D7BF4516-37B9-40EE-B0F7-3ABF3C067CF3}"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BF4516-37B9-40EE-B0F7-3ABF3C067CF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4A8326B-F435-47A5-B230-522A7CF51AB0}" type="datetimeFigureOut">
              <a:rPr lang="en-US" smtClean="0"/>
              <a:t>8/1/2019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7BF4516-37B9-40EE-B0F7-3ABF3C067CF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4A8326B-F435-47A5-B230-522A7CF51AB0}" type="datetimeFigureOut">
              <a:rPr lang="en-US" smtClean="0"/>
              <a:t>8/1/2019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7BF4516-37B9-40EE-B0F7-3ABF3C067CF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Seven Sins of Memory</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8860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This is when memory for facts and events normally becomes less accessible over time. </a:t>
            </a:r>
          </a:p>
          <a:p>
            <a:r>
              <a:rPr lang="en-US" dirty="0"/>
              <a:t>Memory is often affected with aging and decay.</a:t>
            </a:r>
          </a:p>
          <a:p>
            <a:r>
              <a:rPr lang="en-US" dirty="0"/>
              <a:t>This condition might be extreme if hippocampus and temporal love has sustained any damage.</a:t>
            </a:r>
          </a:p>
          <a:p>
            <a:r>
              <a:rPr lang="en-US" dirty="0"/>
              <a:t>The main cause of transience is interference.</a:t>
            </a:r>
          </a:p>
          <a:p>
            <a:endParaRPr lang="en-US" dirty="0"/>
          </a:p>
        </p:txBody>
      </p:sp>
      <p:sp>
        <p:nvSpPr>
          <p:cNvPr id="2" name="Title 1"/>
          <p:cNvSpPr>
            <a:spLocks noGrp="1"/>
          </p:cNvSpPr>
          <p:nvPr>
            <p:ph type="title"/>
          </p:nvPr>
        </p:nvSpPr>
        <p:spPr/>
        <p:txBody>
          <a:bodyPr/>
          <a:lstStyle/>
          <a:p>
            <a:r>
              <a:rPr lang="en-US" dirty="0" smtClean="0"/>
              <a:t>Transience </a:t>
            </a:r>
            <a:endParaRPr lang="en-US" dirty="0"/>
          </a:p>
        </p:txBody>
      </p:sp>
    </p:spTree>
    <p:extLst>
      <p:ext uri="{BB962C8B-B14F-4D97-AF65-F5344CB8AC3E}">
        <p14:creationId xmlns:p14="http://schemas.microsoft.com/office/powerpoint/2010/main" val="1145864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r>
              <a:rPr lang="en-US" dirty="0"/>
              <a:t>This refers to the preoccupation of the mind especially when there is poor subsequent memory for target information. </a:t>
            </a:r>
          </a:p>
          <a:p>
            <a:r>
              <a:rPr lang="en-US" dirty="0"/>
              <a:t>Forgetting occurs because insufficient attention is devoted to a stimulus at the time of encoding or retrieval or because attended information is processed hastily.</a:t>
            </a:r>
          </a:p>
          <a:p>
            <a:r>
              <a:rPr lang="en-US" dirty="0"/>
              <a:t>Such absent-minded encoding failures occur when actions are carried out automatically and attention is focused elsewhere. </a:t>
            </a:r>
          </a:p>
          <a:p>
            <a:r>
              <a:rPr lang="en-US" dirty="0"/>
              <a:t>Also, Absent-mindedness occurs due to failures of prospective memory at the time of retrieval; this involves forgetting to execute a planned action at some point in the future.  </a:t>
            </a:r>
          </a:p>
          <a:p>
            <a:endParaRPr lang="en-US" dirty="0"/>
          </a:p>
        </p:txBody>
      </p:sp>
      <p:sp>
        <p:nvSpPr>
          <p:cNvPr id="2" name="Title 1"/>
          <p:cNvSpPr>
            <a:spLocks noGrp="1"/>
          </p:cNvSpPr>
          <p:nvPr>
            <p:ph type="title"/>
          </p:nvPr>
        </p:nvSpPr>
        <p:spPr/>
        <p:txBody>
          <a:bodyPr/>
          <a:lstStyle/>
          <a:p>
            <a:r>
              <a:rPr lang="en-US" dirty="0" smtClean="0"/>
              <a:t>Absent-mindedness </a:t>
            </a:r>
            <a:endParaRPr lang="en-US" dirty="0"/>
          </a:p>
        </p:txBody>
      </p:sp>
    </p:spTree>
    <p:extLst>
      <p:ext uri="{BB962C8B-B14F-4D97-AF65-F5344CB8AC3E}">
        <p14:creationId xmlns:p14="http://schemas.microsoft.com/office/powerpoint/2010/main" val="1539219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dirty="0"/>
              <a:t>This refers to the provisional inaccessibility of stored information while attempting to retrieve.</a:t>
            </a:r>
          </a:p>
          <a:p>
            <a:pPr fontAlgn="base"/>
            <a:r>
              <a:rPr lang="en-US" dirty="0"/>
              <a:t>This sin is attributed to the phenomenon of tip-of-the-tongue (TOT).</a:t>
            </a:r>
          </a:p>
          <a:p>
            <a:pPr fontAlgn="base"/>
            <a:r>
              <a:rPr lang="en-US" dirty="0"/>
              <a:t>TOT blocks appear to be partly attributable to the retrieval of similar but incorrect items that interfere with access to the target</a:t>
            </a:r>
          </a:p>
          <a:p>
            <a:pPr fontAlgn="base"/>
            <a:r>
              <a:rPr lang="en-US" dirty="0"/>
              <a:t>Blocking appears to be especially pronounced in old age.</a:t>
            </a:r>
          </a:p>
          <a:p>
            <a:endParaRPr lang="en-US" dirty="0"/>
          </a:p>
        </p:txBody>
      </p:sp>
      <p:sp>
        <p:nvSpPr>
          <p:cNvPr id="2" name="Title 1"/>
          <p:cNvSpPr>
            <a:spLocks noGrp="1"/>
          </p:cNvSpPr>
          <p:nvPr>
            <p:ph type="title"/>
          </p:nvPr>
        </p:nvSpPr>
        <p:spPr/>
        <p:txBody>
          <a:bodyPr/>
          <a:lstStyle/>
          <a:p>
            <a:r>
              <a:rPr lang="en-US" dirty="0" smtClean="0"/>
              <a:t>Blocking </a:t>
            </a:r>
            <a:endParaRPr lang="en-US" dirty="0"/>
          </a:p>
        </p:txBody>
      </p:sp>
    </p:spTree>
    <p:extLst>
      <p:ext uri="{BB962C8B-B14F-4D97-AF65-F5344CB8AC3E}">
        <p14:creationId xmlns:p14="http://schemas.microsoft.com/office/powerpoint/2010/main" val="4186937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fontAlgn="base"/>
            <a:r>
              <a:rPr lang="en-US" dirty="0"/>
              <a:t>This memory sin is characterized by sins of commission</a:t>
            </a:r>
          </a:p>
          <a:p>
            <a:pPr fontAlgn="base"/>
            <a:r>
              <a:rPr lang="en-US" dirty="0"/>
              <a:t>It is experienced in situations in which some form of memory is present, but is misattributed to an incorrect time, place, or person.</a:t>
            </a:r>
          </a:p>
          <a:p>
            <a:pPr marL="0" indent="0">
              <a:buNone/>
            </a:pPr>
            <a:endParaRPr lang="en-US" dirty="0"/>
          </a:p>
        </p:txBody>
      </p:sp>
      <p:sp>
        <p:nvSpPr>
          <p:cNvPr id="2" name="Title 1"/>
          <p:cNvSpPr>
            <a:spLocks noGrp="1"/>
          </p:cNvSpPr>
          <p:nvPr>
            <p:ph type="title"/>
          </p:nvPr>
        </p:nvSpPr>
        <p:spPr/>
        <p:txBody>
          <a:bodyPr>
            <a:normAutofit fontScale="90000"/>
          </a:bodyPr>
          <a:lstStyle/>
          <a:p>
            <a:r>
              <a:rPr lang="en-US" b="1" dirty="0"/>
              <a:t>Misattribution</a:t>
            </a:r>
            <a:r>
              <a:rPr lang="en-US" dirty="0"/>
              <a:t/>
            </a:r>
            <a:br>
              <a:rPr lang="en-US" dirty="0"/>
            </a:br>
            <a:endParaRPr lang="en-US" dirty="0"/>
          </a:p>
        </p:txBody>
      </p:sp>
    </p:spTree>
    <p:extLst>
      <p:ext uri="{BB962C8B-B14F-4D97-AF65-F5344CB8AC3E}">
        <p14:creationId xmlns:p14="http://schemas.microsoft.com/office/powerpoint/2010/main" val="91981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fontAlgn="base"/>
            <a:r>
              <a:rPr lang="en-US" dirty="0"/>
              <a:t>This memory sin occurs in response to suggestions that are made when an individual is attempting to recall an experience that may or may not have occurred. </a:t>
            </a:r>
          </a:p>
          <a:p>
            <a:pPr fontAlgn="base"/>
            <a:r>
              <a:rPr lang="en-US" dirty="0"/>
              <a:t>Suggestibility in memory refers to the tendency to incorporate information provided by others, such as misleading questions into one's own recollections.</a:t>
            </a:r>
          </a:p>
          <a:p>
            <a:endParaRPr lang="en-US" dirty="0"/>
          </a:p>
        </p:txBody>
      </p:sp>
      <p:sp>
        <p:nvSpPr>
          <p:cNvPr id="2" name="Title 1"/>
          <p:cNvSpPr>
            <a:spLocks noGrp="1"/>
          </p:cNvSpPr>
          <p:nvPr>
            <p:ph type="title"/>
          </p:nvPr>
        </p:nvSpPr>
        <p:spPr/>
        <p:txBody>
          <a:bodyPr/>
          <a:lstStyle/>
          <a:p>
            <a:r>
              <a:rPr lang="en-US" dirty="0" smtClean="0"/>
              <a:t>Suggestibility </a:t>
            </a:r>
            <a:endParaRPr lang="en-US" dirty="0"/>
          </a:p>
        </p:txBody>
      </p:sp>
    </p:spTree>
    <p:extLst>
      <p:ext uri="{BB962C8B-B14F-4D97-AF65-F5344CB8AC3E}">
        <p14:creationId xmlns:p14="http://schemas.microsoft.com/office/powerpoint/2010/main" val="805496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fontAlgn="base"/>
            <a:r>
              <a:rPr lang="en-US" dirty="0"/>
              <a:t>Bias refers to the distorting influences of present knowledge, beliefs, and feelings on recollection of previous experiences.</a:t>
            </a:r>
          </a:p>
          <a:p>
            <a:pPr fontAlgn="base"/>
            <a:r>
              <a:rPr lang="en-US" dirty="0"/>
              <a:t>This memory sin occurs when present feelings and point of view might deteriorate the memories of the past, known as belief-colored memory. </a:t>
            </a:r>
          </a:p>
          <a:p>
            <a:pPr fontAlgn="base"/>
            <a:r>
              <a:rPr lang="en-US" dirty="0"/>
              <a:t>It may also take the form of subtle influences of past experiences on current judgments about other people and groups. </a:t>
            </a:r>
          </a:p>
          <a:p>
            <a:endParaRPr lang="en-US" dirty="0"/>
          </a:p>
        </p:txBody>
      </p:sp>
      <p:sp>
        <p:nvSpPr>
          <p:cNvPr id="2" name="Title 1"/>
          <p:cNvSpPr>
            <a:spLocks noGrp="1"/>
          </p:cNvSpPr>
          <p:nvPr>
            <p:ph type="title"/>
          </p:nvPr>
        </p:nvSpPr>
        <p:spPr/>
        <p:txBody>
          <a:bodyPr/>
          <a:lstStyle/>
          <a:p>
            <a:r>
              <a:rPr lang="en-US" dirty="0" smtClean="0"/>
              <a:t>Bias </a:t>
            </a:r>
            <a:endParaRPr lang="en-US" dirty="0"/>
          </a:p>
        </p:txBody>
      </p:sp>
    </p:spTree>
    <p:extLst>
      <p:ext uri="{BB962C8B-B14F-4D97-AF65-F5344CB8AC3E}">
        <p14:creationId xmlns:p14="http://schemas.microsoft.com/office/powerpoint/2010/main" val="907024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fontAlgn="base"/>
            <a:r>
              <a:rPr lang="en-US" dirty="0"/>
              <a:t>The persistence sin involves remembering a fact or event that one would prefer to forget.</a:t>
            </a:r>
          </a:p>
          <a:p>
            <a:pPr fontAlgn="base"/>
            <a:r>
              <a:rPr lang="en-US" dirty="0"/>
              <a:t>Persistence is often attributed by intrusive recollections of traumatic events, rumination over negative symptoms and events, and even by chronic fears and phobias.</a:t>
            </a:r>
          </a:p>
          <a:p>
            <a:pPr fontAlgn="base"/>
            <a:r>
              <a:rPr lang="en-US" dirty="0"/>
              <a:t>This sin is responsible for the condition called Post Traumatic Stress Disorder.</a:t>
            </a:r>
          </a:p>
          <a:p>
            <a:pPr fontAlgn="base"/>
            <a:r>
              <a:rPr lang="en-US" dirty="0"/>
              <a:t>It can be influenced by aspects of current mood and emotion; current feelings can distort recollections of past emotions, and also increase the accessibility of memories whose affective tone is congruent with a current mood state.</a:t>
            </a:r>
          </a:p>
          <a:p>
            <a:endParaRPr lang="en-US" dirty="0"/>
          </a:p>
        </p:txBody>
      </p:sp>
      <p:sp>
        <p:nvSpPr>
          <p:cNvPr id="2" name="Title 1"/>
          <p:cNvSpPr>
            <a:spLocks noGrp="1"/>
          </p:cNvSpPr>
          <p:nvPr>
            <p:ph type="title"/>
          </p:nvPr>
        </p:nvSpPr>
        <p:spPr/>
        <p:txBody>
          <a:bodyPr/>
          <a:lstStyle/>
          <a:p>
            <a:r>
              <a:rPr lang="en-US" dirty="0" smtClean="0"/>
              <a:t>Persistence </a:t>
            </a:r>
            <a:endParaRPr lang="en-US" dirty="0"/>
          </a:p>
        </p:txBody>
      </p:sp>
    </p:spTree>
    <p:extLst>
      <p:ext uri="{BB962C8B-B14F-4D97-AF65-F5344CB8AC3E}">
        <p14:creationId xmlns:p14="http://schemas.microsoft.com/office/powerpoint/2010/main" val="75455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a:t>Schacter</a:t>
            </a:r>
            <a:r>
              <a:rPr lang="en-US" dirty="0"/>
              <a:t>, D. L. (1999). The seven sins of memory: insights from psychology and cognitive neuroscience. </a:t>
            </a:r>
            <a:r>
              <a:rPr lang="en-US" i="1" dirty="0"/>
              <a:t>American psychologist</a:t>
            </a:r>
            <a:r>
              <a:rPr lang="en-US" dirty="0"/>
              <a:t>, </a:t>
            </a:r>
            <a:r>
              <a:rPr lang="en-US" i="1" dirty="0"/>
              <a:t>54</a:t>
            </a:r>
            <a:r>
              <a:rPr lang="en-US" dirty="0"/>
              <a:t>(3), 182.</a:t>
            </a:r>
          </a:p>
        </p:txBody>
      </p:sp>
      <p:sp>
        <p:nvSpPr>
          <p:cNvPr id="2" name="Title 1"/>
          <p:cNvSpPr>
            <a:spLocks noGrp="1"/>
          </p:cNvSpPr>
          <p:nvPr>
            <p:ph type="title"/>
          </p:nvPr>
        </p:nvSpPr>
        <p:spPr/>
        <p:txBody>
          <a:bodyPr/>
          <a:lstStyle/>
          <a:p>
            <a:r>
              <a:rPr lang="en-US" dirty="0" smtClean="0"/>
              <a:t>References </a:t>
            </a:r>
            <a:endParaRPr lang="en-US" dirty="0"/>
          </a:p>
        </p:txBody>
      </p:sp>
    </p:spTree>
    <p:extLst>
      <p:ext uri="{BB962C8B-B14F-4D97-AF65-F5344CB8AC3E}">
        <p14:creationId xmlns:p14="http://schemas.microsoft.com/office/powerpoint/2010/main" val="183554119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TotalTime>
  <Words>964</Words>
  <Application>Microsoft Office PowerPoint</Application>
  <PresentationFormat>On-screen Show (4:3)</PresentationFormat>
  <Paragraphs>48</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Seven Sins of Memory</vt:lpstr>
      <vt:lpstr>Transience </vt:lpstr>
      <vt:lpstr>Absent-mindedness </vt:lpstr>
      <vt:lpstr>Blocking </vt:lpstr>
      <vt:lpstr>Misattribution </vt:lpstr>
      <vt:lpstr>Suggestibility </vt:lpstr>
      <vt:lpstr>Bias </vt:lpstr>
      <vt:lpstr>Persistence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Seven Sins of Memory</dc:title>
  <dc:creator>mpc</dc:creator>
  <cp:lastModifiedBy>mpc</cp:lastModifiedBy>
  <cp:revision>8</cp:revision>
  <dcterms:created xsi:type="dcterms:W3CDTF">2019-08-01T14:32:05Z</dcterms:created>
  <dcterms:modified xsi:type="dcterms:W3CDTF">2019-08-01T14:43:55Z</dcterms:modified>
</cp:coreProperties>
</file>